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8" r:id="rId3"/>
    <p:sldId id="257" r:id="rId4"/>
    <p:sldId id="260" r:id="rId5"/>
    <p:sldId id="286" r:id="rId6"/>
    <p:sldId id="287" r:id="rId7"/>
    <p:sldId id="288" r:id="rId8"/>
    <p:sldId id="289" r:id="rId9"/>
    <p:sldId id="294" r:id="rId10"/>
    <p:sldId id="290" r:id="rId11"/>
    <p:sldId id="291" r:id="rId12"/>
    <p:sldId id="292" r:id="rId13"/>
    <p:sldId id="263" r:id="rId14"/>
    <p:sldId id="262" r:id="rId15"/>
    <p:sldId id="295" r:id="rId16"/>
    <p:sldId id="296" r:id="rId17"/>
    <p:sldId id="297" r:id="rId18"/>
    <p:sldId id="298" r:id="rId19"/>
    <p:sldId id="299" r:id="rId20"/>
    <p:sldId id="261" r:id="rId21"/>
    <p:sldId id="279" r:id="rId22"/>
  </p:sldIdLst>
  <p:sldSz cx="9144000" cy="5143500" type="screen16x9"/>
  <p:notesSz cx="6858000" cy="9144000"/>
  <p:embeddedFontLst>
    <p:embeddedFont>
      <p:font typeface="Sniglet" panose="020B0604020202020204" charset="0"/>
      <p:regular r:id="rId24"/>
    </p:embeddedFont>
    <p:embeddedFont>
      <p:font typeface="Dosis" panose="020B0604020202020204" charset="-18"/>
      <p:regular r:id="rId25"/>
      <p:bold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4ECD83-194B-4945-A152-DCC6E4CEB271}">
  <a:tblStyle styleId="{184ECD83-194B-4945-A152-DCC6E4CEB27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5" d="100"/>
          <a:sy n="155" d="100"/>
        </p:scale>
        <p:origin x="-84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95204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7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784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369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0305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740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283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287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343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313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957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95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457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499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7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0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264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450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3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17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75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23692" y="4220090"/>
            <a:ext cx="794875" cy="985737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58318" y="3053286"/>
            <a:ext cx="782014" cy="890356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025101" y="3422420"/>
            <a:ext cx="370864" cy="809587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78045" y="3128353"/>
            <a:ext cx="730670" cy="895810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401647" y="3285712"/>
            <a:ext cx="805934" cy="750837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364459" y="3346842"/>
            <a:ext cx="873792" cy="600259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551116" y="3125540"/>
            <a:ext cx="657208" cy="679226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419881" y="3994834"/>
            <a:ext cx="919681" cy="950907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644911" y="4036537"/>
            <a:ext cx="890356" cy="706800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116541" y="3186156"/>
            <a:ext cx="829754" cy="780162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347360" y="3186146"/>
            <a:ext cx="599145" cy="706812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81614" y="4813558"/>
            <a:ext cx="816943" cy="313966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146421" y="4508764"/>
            <a:ext cx="1040883" cy="73062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146430" y="3104431"/>
            <a:ext cx="684731" cy="721462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262207" y="4729516"/>
            <a:ext cx="525045" cy="372666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376371" y="4729061"/>
            <a:ext cx="508531" cy="324975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808716" y="4429326"/>
            <a:ext cx="570934" cy="567281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975390" y="3053271"/>
            <a:ext cx="541559" cy="67927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70784" y="4028294"/>
            <a:ext cx="734323" cy="723314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7060" y="4094875"/>
            <a:ext cx="275433" cy="244207"/>
          </a:xfrm>
          <a:custGeom>
            <a:avLst/>
            <a:gdLst/>
            <a:ahLst/>
            <a:cxnLst/>
            <a:rect l="0" t="0" r="0" b="0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516943" y="4082883"/>
            <a:ext cx="690236" cy="510383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859713" y="3417442"/>
            <a:ext cx="317619" cy="65900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5707037" y="4213989"/>
            <a:ext cx="884796" cy="750833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115838" y="4509560"/>
            <a:ext cx="537852" cy="464440"/>
          </a:xfrm>
          <a:custGeom>
            <a:avLst/>
            <a:gdLst/>
            <a:ahLst/>
            <a:cxnLst/>
            <a:rect l="0" t="0" r="0" b="0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18183" y="3966329"/>
            <a:ext cx="846268" cy="598458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453205" y="3705906"/>
            <a:ext cx="666365" cy="752689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866011" y="4742878"/>
            <a:ext cx="681078" cy="455286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669805" y="4614394"/>
            <a:ext cx="308461" cy="330480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8pPr>
            <a:lvl9pPr lvl="8" algn="ctr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5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91" name="Shape 291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292" name="Shape 29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1" name="Shape 321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grpSp>
        <p:nvGrpSpPr>
          <p:cNvPr id="326" name="Shape 326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27" name="Shape 32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6" name="Shape 356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23"/>
            <a:ext cx="9143797" cy="5143377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ctrTitle"/>
          </p:nvPr>
        </p:nvSpPr>
        <p:spPr>
          <a:xfrm>
            <a:off x="1201479" y="735793"/>
            <a:ext cx="7382517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k-SK" sz="7200" b="1" dirty="0" smtClean="0"/>
              <a:t>Turnaj mladých fyzikov</a:t>
            </a:r>
            <a:endParaRPr lang="en" sz="7200" b="1" dirty="0"/>
          </a:p>
        </p:txBody>
      </p:sp>
      <p:sp>
        <p:nvSpPr>
          <p:cNvPr id="3" name="Shape 521"/>
          <p:cNvSpPr txBox="1">
            <a:spLocks/>
          </p:cNvSpPr>
          <p:nvPr/>
        </p:nvSpPr>
        <p:spPr>
          <a:xfrm>
            <a:off x="2462893" y="2173093"/>
            <a:ext cx="3949148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Sniglet"/>
              <a:buNone/>
              <a:defRPr sz="4800" b="0" i="0" u="none" strike="noStrike" cap="none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sk-SK" sz="3600" dirty="0" smtClean="0"/>
              <a:t>Úvodné stretnutie</a:t>
            </a:r>
            <a:endParaRPr lang="en" sz="3600" dirty="0"/>
          </a:p>
        </p:txBody>
      </p:sp>
      <p:sp>
        <p:nvSpPr>
          <p:cNvPr id="4" name="Shape 521"/>
          <p:cNvSpPr txBox="1">
            <a:spLocks/>
          </p:cNvSpPr>
          <p:nvPr/>
        </p:nvSpPr>
        <p:spPr>
          <a:xfrm>
            <a:off x="5783968" y="2173093"/>
            <a:ext cx="2800028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Sniglet"/>
              <a:buNone/>
              <a:defRPr sz="4800" b="0" i="0" u="none" strike="noStrike" cap="none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sk-SK" sz="2000" dirty="0" smtClean="0"/>
              <a:t>Jozef </a:t>
            </a:r>
            <a:r>
              <a:rPr lang="sk-SK" sz="2000" dirty="0" err="1" smtClean="0"/>
              <a:t>Bašista</a:t>
            </a:r>
            <a:endParaRPr lang="en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idx="1"/>
          </p:nvPr>
        </p:nvSpPr>
        <p:spPr>
          <a:xfrm>
            <a:off x="1936041" y="0"/>
            <a:ext cx="5325996" cy="819899"/>
          </a:xfrm>
        </p:spPr>
        <p:txBody>
          <a:bodyPr/>
          <a:lstStyle/>
          <a:p>
            <a:pPr>
              <a:buNone/>
            </a:pPr>
            <a:r>
              <a:rPr lang="sk-SK" sz="2800" dirty="0">
                <a:solidFill>
                  <a:srgbClr val="0070C0"/>
                </a:solidFill>
              </a:rPr>
              <a:t>Aké fyzikálne </a:t>
            </a:r>
            <a:r>
              <a:rPr lang="sk-SK" sz="2800" dirty="0" smtClean="0">
                <a:solidFill>
                  <a:srgbClr val="0070C0"/>
                </a:solidFill>
              </a:rPr>
              <a:t>veličiny a zákony </a:t>
            </a:r>
            <a:r>
              <a:rPr lang="sk-SK" sz="2800" dirty="0">
                <a:solidFill>
                  <a:srgbClr val="0070C0"/>
                </a:solidFill>
              </a:rPr>
              <a:t>nás budú zaujímať pri riešení úlohy?</a:t>
            </a:r>
          </a:p>
        </p:txBody>
      </p:sp>
      <p:sp>
        <p:nvSpPr>
          <p:cNvPr id="3" name="Obdĺžnik 2"/>
          <p:cNvSpPr/>
          <p:nvPr/>
        </p:nvSpPr>
        <p:spPr>
          <a:xfrm>
            <a:off x="625034" y="929861"/>
            <a:ext cx="79480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Impulz sily </a:t>
            </a:r>
            <a:r>
              <a:rPr lang="sk-SK" sz="2400" i="1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I</a:t>
            </a:r>
            <a:r>
              <a:rPr lang="sk-SK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 a zmena hybnosti </a:t>
            </a:r>
            <a:r>
              <a:rPr lang="el-GR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Δ</a:t>
            </a:r>
            <a:r>
              <a:rPr lang="sk-SK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p pri náraze:</a:t>
            </a:r>
            <a:r>
              <a:rPr lang="sk-SK" sz="2400" dirty="0" smtClean="0">
                <a:solidFill>
                  <a:srgbClr val="0070C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  <a:p>
            <a:r>
              <a:rPr lang="en" sz="24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👉</a:t>
            </a:r>
            <a:r>
              <a:rPr lang="sk-SK" sz="24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udáva časový účinok sily </a:t>
            </a:r>
            <a:r>
              <a:rPr lang="sk-SK" sz="2400" i="1" dirty="0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F</a:t>
            </a:r>
            <a:r>
              <a:rPr lang="sk-SK" sz="2400" i="1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pôsobiacej na vajíčko</a:t>
            </a:r>
          </a:p>
          <a:p>
            <a:r>
              <a:rPr lang="sk-SK" sz="24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  v okamihu nárazu a je rovný zmene hybnosti vajíčka</a:t>
            </a:r>
          </a:p>
          <a:p>
            <a:r>
              <a:rPr lang="sk-SK" sz="24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  </a:t>
            </a:r>
            <a:r>
              <a:rPr lang="el-GR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Δ</a:t>
            </a:r>
            <a:r>
              <a:rPr lang="sk-SK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BlokTextu 3"/>
              <p:cNvSpPr txBox="1"/>
              <p:nvPr/>
            </p:nvSpPr>
            <p:spPr>
              <a:xfrm>
                <a:off x="5600627" y="2301706"/>
                <a:ext cx="29724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sk-SK" sz="4000" b="0" dirty="0" smtClean="0"/>
                  <a:t>I</a:t>
                </a:r>
                <a14:m>
                  <m:oMath xmlns:m="http://schemas.openxmlformats.org/officeDocument/2006/math">
                    <m:r>
                      <a:rPr lang="sk-SK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sz="4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sk-SK" sz="4000" b="0" i="1" smtClean="0">
                        <a:latin typeface="Cambria Math" panose="02040503050406030204" pitchFamily="18" charset="0"/>
                      </a:rPr>
                      <m:t>.∆</m:t>
                    </m:r>
                    <m:r>
                      <a:rPr lang="sk-SK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sk-SK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</m:oMath>
                </a14:m>
                <a:r>
                  <a:rPr lang="sk-SK" sz="4000" dirty="0" smtClean="0"/>
                  <a:t>p</a:t>
                </a:r>
                <a:endParaRPr lang="sk-SK" sz="4000" dirty="0"/>
              </a:p>
            </p:txBody>
          </p:sp>
        </mc:Choice>
        <mc:Fallback xmlns="">
          <p:sp>
            <p:nvSpPr>
              <p:cNvPr id="4" name="BlokText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627" y="2301706"/>
                <a:ext cx="2972417" cy="615553"/>
              </a:xfrm>
              <a:prstGeom prst="rect">
                <a:avLst/>
              </a:prstGeom>
              <a:blipFill>
                <a:blip r:embed="rId5"/>
                <a:stretch>
                  <a:fillRect l="-10472" t="-25743" r="-9240" b="-4851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ĺžnik 5"/>
          <p:cNvSpPr/>
          <p:nvPr/>
        </p:nvSpPr>
        <p:spPr>
          <a:xfrm>
            <a:off x="2934994" y="4890977"/>
            <a:ext cx="1526380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00" dirty="0"/>
              <a:t>https://www.youtube.com/watch?v=yUpiV2I_IRI</a:t>
            </a:r>
          </a:p>
        </p:txBody>
      </p:sp>
    </p:spTree>
    <p:extLst>
      <p:ext uri="{BB962C8B-B14F-4D97-AF65-F5344CB8AC3E}">
        <p14:creationId xmlns:p14="http://schemas.microsoft.com/office/powerpoint/2010/main" val="14135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k-SK" sz="3600" dirty="0" smtClean="0">
                <a:latin typeface="Comic Sans MS" panose="030F0702030302020204" pitchFamily="66" charset="0"/>
              </a:rPr>
              <a:t>Čo budeme potrebovať?</a:t>
            </a:r>
            <a:endParaRPr lang="en" sz="3600" dirty="0">
              <a:latin typeface="Comic Sans MS" panose="030F0702030302020204" pitchFamily="66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10" y="1171907"/>
            <a:ext cx="4406735" cy="3377424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2588408" y="4580975"/>
            <a:ext cx="317913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00" dirty="0"/>
              <a:t>http://s1005.photobucket.com/user/musicrockr1232/media/Funny%20Egg%20Faces/CuteFaces.jpg.html</a:t>
            </a:r>
          </a:p>
        </p:txBody>
      </p:sp>
      <p:sp>
        <p:nvSpPr>
          <p:cNvPr id="7" name="Shape 580"/>
          <p:cNvSpPr txBox="1">
            <a:spLocks/>
          </p:cNvSpPr>
          <p:nvPr/>
        </p:nvSpPr>
        <p:spPr>
          <a:xfrm>
            <a:off x="2560220" y="4750252"/>
            <a:ext cx="3235514" cy="344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defRPr sz="1800" b="1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sk-SK" sz="2000" dirty="0" smtClean="0">
                <a:latin typeface="Comic Sans MS" panose="030F0702030302020204" pitchFamily="66" charset="0"/>
              </a:rPr>
              <a:t>Vajíčka</a:t>
            </a:r>
            <a:endParaRPr lang="en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k-SK" sz="3600" dirty="0" smtClean="0">
                <a:latin typeface="Comic Sans MS" panose="030F0702030302020204" pitchFamily="66" charset="0"/>
              </a:rPr>
              <a:t>Čo budeme potrebovať?</a:t>
            </a:r>
            <a:endParaRPr lang="en" sz="3600" dirty="0">
              <a:latin typeface="Comic Sans MS" panose="030F0702030302020204" pitchFamily="66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1" b="1"/>
          <a:stretch/>
        </p:blipFill>
        <p:spPr>
          <a:xfrm>
            <a:off x="1890140" y="1082424"/>
            <a:ext cx="4272796" cy="3591147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963282" y="4508588"/>
            <a:ext cx="212651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00" dirty="0"/>
              <a:t>http://lemonlimeadventures.com/creating-perfect-egg-drop-project/</a:t>
            </a:r>
          </a:p>
        </p:txBody>
      </p:sp>
      <p:sp>
        <p:nvSpPr>
          <p:cNvPr id="5" name="Shape 580"/>
          <p:cNvSpPr txBox="1">
            <a:spLocks/>
          </p:cNvSpPr>
          <p:nvPr/>
        </p:nvSpPr>
        <p:spPr>
          <a:xfrm>
            <a:off x="2494077" y="4630161"/>
            <a:ext cx="3235514" cy="513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defRPr sz="1800" b="1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sk-SK" sz="2000" dirty="0" smtClean="0">
                <a:latin typeface="Comic Sans MS" panose="030F0702030302020204" pitchFamily="66" charset="0"/>
              </a:rPr>
              <a:t>Materiál všetkého druhu</a:t>
            </a:r>
            <a:endParaRPr lang="en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747925" y="1121241"/>
            <a:ext cx="3158999" cy="187615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k-SK" b="1" dirty="0" smtClean="0"/>
              <a:t>Vlastnosti</a:t>
            </a:r>
            <a:endParaRPr lang="en" b="1" dirty="0"/>
          </a:p>
          <a:p>
            <a:pPr marL="342900" indent="-342900"/>
            <a:r>
              <a:rPr lang="sk-SK" dirty="0" smtClean="0"/>
              <a:t>pevná kostra</a:t>
            </a:r>
          </a:p>
          <a:p>
            <a:pPr marL="342900" indent="-342900"/>
            <a:r>
              <a:rPr lang="sk-SK" dirty="0"/>
              <a:t>m</a:t>
            </a:r>
            <a:r>
              <a:rPr lang="sk-SK" dirty="0" smtClean="0"/>
              <a:t>alá hmotnosť</a:t>
            </a:r>
          </a:p>
          <a:p>
            <a:pPr marL="342900" indent="-342900"/>
            <a:r>
              <a:rPr lang="sk-SK" dirty="0" smtClean="0"/>
              <a:t>materiál pohlcujúci energiu pri náraze</a:t>
            </a:r>
            <a:endParaRPr lang="en" dirty="0"/>
          </a:p>
        </p:txBody>
      </p:sp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7816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sk-SK" sz="2800" dirty="0">
                <a:latin typeface="Comic Sans MS" panose="030F0702030302020204" pitchFamily="66" charset="0"/>
                <a:sym typeface="Dosis"/>
              </a:rPr>
              <a:t>Aké vlastnosti a tvar má mať pasívne zariadenie?</a:t>
            </a:r>
            <a:endParaRPr lang="en" sz="2800" dirty="0"/>
          </a:p>
        </p:txBody>
      </p:sp>
      <p:sp>
        <p:nvSpPr>
          <p:cNvPr id="566" name="Shape 566"/>
          <p:cNvSpPr txBox="1">
            <a:spLocks noGrp="1"/>
          </p:cNvSpPr>
          <p:nvPr>
            <p:ph type="body" idx="2"/>
          </p:nvPr>
        </p:nvSpPr>
        <p:spPr>
          <a:xfrm>
            <a:off x="4106826" y="1121241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k-SK" b="1" dirty="0" smtClean="0"/>
              <a:t>Tvar</a:t>
            </a:r>
          </a:p>
          <a:p>
            <a:pPr marL="342900" indent="-342900"/>
            <a:r>
              <a:rPr lang="sk-SK" dirty="0"/>
              <a:t>ľ</a:t>
            </a:r>
            <a:r>
              <a:rPr lang="sk-SK" dirty="0" smtClean="0"/>
              <a:t>ubovoľný tvar</a:t>
            </a:r>
          </a:p>
          <a:p>
            <a:pPr marL="342900" indent="-342900"/>
            <a:r>
              <a:rPr lang="sk-SK" dirty="0"/>
              <a:t>r</a:t>
            </a:r>
            <a:r>
              <a:rPr lang="sk-SK" dirty="0" smtClean="0"/>
              <a:t>ozmery najmenšie možné</a:t>
            </a:r>
            <a:endParaRPr lang="en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3" t="5026" r="14734" b="13059"/>
          <a:stretch/>
        </p:blipFill>
        <p:spPr>
          <a:xfrm>
            <a:off x="4320834" y="2623570"/>
            <a:ext cx="2293974" cy="224727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685395" y="4870847"/>
            <a:ext cx="156485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00" dirty="0"/>
              <a:t>https://sk.pinterest.com/explore/egg-drop-project/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41" y="3036215"/>
            <a:ext cx="2211316" cy="182654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274382" y="4901578"/>
            <a:ext cx="203483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00" dirty="0"/>
              <a:t>https://livingdigitally.net/2012/05/09/4th-grade-egg-drop-project/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ctrTitle" idx="4294967295"/>
          </p:nvPr>
        </p:nvSpPr>
        <p:spPr>
          <a:xfrm>
            <a:off x="781493" y="1"/>
            <a:ext cx="7772400" cy="95693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sk-SK" sz="2800" dirty="0" smtClean="0">
                <a:latin typeface="Comic Sans MS" panose="030F0702030302020204" pitchFamily="66" charset="0"/>
                <a:sym typeface="Dosis"/>
              </a:rPr>
              <a:t>Ako to môže vyzerať?</a:t>
            </a:r>
            <a:endParaRPr lang="en" sz="2800" dirty="0">
              <a:latin typeface="Comic Sans MS" panose="030F0702030302020204" pitchFamily="66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0" b="4348"/>
          <a:stretch/>
        </p:blipFill>
        <p:spPr>
          <a:xfrm>
            <a:off x="2615055" y="1041991"/>
            <a:ext cx="4105275" cy="3870252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3928547" y="4912664"/>
            <a:ext cx="1478290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00" dirty="0"/>
              <a:t>http://mrdclassified.weebly.com/egg-drop.html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54"/>
          <p:cNvSpPr txBox="1">
            <a:spLocks/>
          </p:cNvSpPr>
          <p:nvPr/>
        </p:nvSpPr>
        <p:spPr>
          <a:xfrm>
            <a:off x="753102" y="2119360"/>
            <a:ext cx="7772400" cy="7329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defRPr sz="1800" b="1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sk-SK" sz="3200" dirty="0" smtClean="0">
                <a:latin typeface="Comic Sans MS" panose="030F0702030302020204" pitchFamily="66" charset="0"/>
                <a:sym typeface="Dosis"/>
              </a:rPr>
              <a:t>Aké technické </a:t>
            </a:r>
            <a:r>
              <a:rPr lang="sk-SK" sz="3200" dirty="0">
                <a:latin typeface="Comic Sans MS" panose="030F0702030302020204" pitchFamily="66" charset="0"/>
                <a:sym typeface="Dosis"/>
              </a:rPr>
              <a:t>riešenia z reálneho sveta nám môžu pomôcť?</a:t>
            </a:r>
          </a:p>
        </p:txBody>
      </p:sp>
    </p:spTree>
    <p:extLst>
      <p:ext uri="{BB962C8B-B14F-4D97-AF65-F5344CB8AC3E}">
        <p14:creationId xmlns:p14="http://schemas.microsoft.com/office/powerpoint/2010/main" val="124212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54"/>
          <p:cNvSpPr txBox="1">
            <a:spLocks/>
          </p:cNvSpPr>
          <p:nvPr/>
        </p:nvSpPr>
        <p:spPr>
          <a:xfrm>
            <a:off x="762830" y="-1"/>
            <a:ext cx="7772400" cy="63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defRPr sz="1800" b="1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sk-SK" sz="2400" dirty="0" smtClean="0">
                <a:latin typeface="Comic Sans MS" panose="030F0702030302020204" pitchFamily="66" charset="0"/>
                <a:sym typeface="Dosis"/>
              </a:rPr>
              <a:t>Zariadenie 1. druhu</a:t>
            </a:r>
            <a:endParaRPr lang="sk-SK" sz="2400" dirty="0">
              <a:latin typeface="Comic Sans MS" panose="030F0702030302020204" pitchFamily="66" charset="0"/>
              <a:sym typeface="Dosis"/>
            </a:endParaRPr>
          </a:p>
        </p:txBody>
      </p:sp>
      <p:sp>
        <p:nvSpPr>
          <p:cNvPr id="7" name="Shape 554"/>
          <p:cNvSpPr txBox="1">
            <a:spLocks/>
          </p:cNvSpPr>
          <p:nvPr/>
        </p:nvSpPr>
        <p:spPr>
          <a:xfrm>
            <a:off x="762830" y="560961"/>
            <a:ext cx="7772400" cy="63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defRPr sz="1800" b="1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sk-SK" sz="2400" dirty="0" smtClean="0">
                <a:latin typeface="Comic Sans MS" panose="030F0702030302020204" pitchFamily="66" charset="0"/>
                <a:sym typeface="Dosis"/>
              </a:rPr>
              <a:t>svoju funkciu plní pri dopade</a:t>
            </a:r>
            <a:endParaRPr lang="sk-SK" sz="2400" dirty="0">
              <a:latin typeface="Comic Sans MS" panose="030F0702030302020204" pitchFamily="66" charset="0"/>
              <a:sym typeface="Dosis"/>
            </a:endParaRPr>
          </a:p>
        </p:txBody>
      </p:sp>
      <p:sp>
        <p:nvSpPr>
          <p:cNvPr id="8" name="Obdĺžnik 5"/>
          <p:cNvSpPr/>
          <p:nvPr/>
        </p:nvSpPr>
        <p:spPr>
          <a:xfrm>
            <a:off x="1435810" y="3852154"/>
            <a:ext cx="1526380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00" dirty="0"/>
              <a:t>https://www.youtube.com/watch?v=yUpiV2I_IRI</a:t>
            </a:r>
          </a:p>
        </p:txBody>
      </p:sp>
    </p:spTree>
    <p:extLst>
      <p:ext uri="{BB962C8B-B14F-4D97-AF65-F5344CB8AC3E}">
        <p14:creationId xmlns:p14="http://schemas.microsoft.com/office/powerpoint/2010/main" val="19578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54"/>
          <p:cNvSpPr txBox="1">
            <a:spLocks/>
          </p:cNvSpPr>
          <p:nvPr/>
        </p:nvSpPr>
        <p:spPr>
          <a:xfrm>
            <a:off x="762830" y="-1"/>
            <a:ext cx="7772400" cy="63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defRPr sz="1800" b="1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sk-SK" sz="2400" dirty="0" smtClean="0">
                <a:latin typeface="Comic Sans MS" panose="030F0702030302020204" pitchFamily="66" charset="0"/>
                <a:sym typeface="Dosis"/>
              </a:rPr>
              <a:t>Zariadenie 2. druhu</a:t>
            </a:r>
            <a:endParaRPr lang="sk-SK" sz="2400" dirty="0">
              <a:latin typeface="Comic Sans MS" panose="030F0702030302020204" pitchFamily="66" charset="0"/>
              <a:sym typeface="Dosis"/>
            </a:endParaRPr>
          </a:p>
        </p:txBody>
      </p:sp>
      <p:sp>
        <p:nvSpPr>
          <p:cNvPr id="7" name="Shape 554"/>
          <p:cNvSpPr txBox="1">
            <a:spLocks/>
          </p:cNvSpPr>
          <p:nvPr/>
        </p:nvSpPr>
        <p:spPr>
          <a:xfrm>
            <a:off x="762830" y="560961"/>
            <a:ext cx="7772400" cy="63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defRPr sz="1800" b="1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sk-SK" sz="2400" dirty="0" smtClean="0">
                <a:latin typeface="Comic Sans MS" panose="030F0702030302020204" pitchFamily="66" charset="0"/>
                <a:sym typeface="Dosis"/>
              </a:rPr>
              <a:t>svoju funkciu plní počas pádu</a:t>
            </a:r>
            <a:endParaRPr lang="sk-SK" sz="2400" dirty="0">
              <a:latin typeface="Comic Sans MS" panose="030F0702030302020204" pitchFamily="66" charset="0"/>
              <a:sym typeface="Dosi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679062" y="3558499"/>
            <a:ext cx="1585690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00" dirty="0"/>
              <a:t>https://www.youtube.com/watch?v=l0JGek9eGD0</a:t>
            </a:r>
          </a:p>
        </p:txBody>
      </p:sp>
    </p:spTree>
    <p:extLst>
      <p:ext uri="{BB962C8B-B14F-4D97-AF65-F5344CB8AC3E}">
        <p14:creationId xmlns:p14="http://schemas.microsoft.com/office/powerpoint/2010/main" val="35839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54"/>
          <p:cNvSpPr txBox="1">
            <a:spLocks/>
          </p:cNvSpPr>
          <p:nvPr/>
        </p:nvSpPr>
        <p:spPr>
          <a:xfrm>
            <a:off x="762830" y="-1"/>
            <a:ext cx="7772400" cy="63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defRPr sz="1800" b="1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sk-SK" sz="2400" dirty="0" smtClean="0">
                <a:latin typeface="Comic Sans MS" panose="030F0702030302020204" pitchFamily="66" charset="0"/>
                <a:sym typeface="Dosis"/>
              </a:rPr>
              <a:t>Zariadenie 3. druhu</a:t>
            </a:r>
            <a:endParaRPr lang="sk-SK" sz="2400" dirty="0">
              <a:latin typeface="Comic Sans MS" panose="030F0702030302020204" pitchFamily="66" charset="0"/>
              <a:sym typeface="Dosis"/>
            </a:endParaRPr>
          </a:p>
        </p:txBody>
      </p:sp>
      <p:sp>
        <p:nvSpPr>
          <p:cNvPr id="7" name="Shape 554"/>
          <p:cNvSpPr txBox="1">
            <a:spLocks/>
          </p:cNvSpPr>
          <p:nvPr/>
        </p:nvSpPr>
        <p:spPr>
          <a:xfrm>
            <a:off x="762830" y="560961"/>
            <a:ext cx="7772400" cy="63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defRPr sz="1800" b="1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sk-SK" sz="2400" dirty="0" smtClean="0">
                <a:latin typeface="Comic Sans MS" panose="030F0702030302020204" pitchFamily="66" charset="0"/>
                <a:sym typeface="Dosis"/>
              </a:rPr>
              <a:t>svoju funkciu plní počas pádu i pri dopade </a:t>
            </a:r>
            <a:endParaRPr lang="sk-SK" sz="2400" dirty="0">
              <a:latin typeface="Comic Sans MS" panose="030F0702030302020204" pitchFamily="66" charset="0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27386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747925" y="1004283"/>
            <a:ext cx="7056373" cy="8245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sk-SK" dirty="0" smtClean="0"/>
              <a:t>uloženie vajíčka do odolnejšej polohy vzhľadom sa jeho stavbu </a:t>
            </a:r>
          </a:p>
          <a:p>
            <a:pPr marL="342900" indent="-342900"/>
            <a:r>
              <a:rPr lang="sk-SK" dirty="0"/>
              <a:t>k</a:t>
            </a:r>
            <a:r>
              <a:rPr lang="sk-SK" dirty="0" smtClean="0"/>
              <a:t>onštrukcia v tvare symetrických archimedovských telies</a:t>
            </a:r>
            <a:endParaRPr lang="en" dirty="0"/>
          </a:p>
        </p:txBody>
      </p:sp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7816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sk-SK" sz="2800" dirty="0" smtClean="0">
                <a:latin typeface="Comic Sans MS" panose="030F0702030302020204" pitchFamily="66" charset="0"/>
                <a:sym typeface="Dosis"/>
              </a:rPr>
              <a:t>Čo nám môže pomôcť?</a:t>
            </a: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35879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ctrTitle" idx="4294967295"/>
          </p:nvPr>
        </p:nvSpPr>
        <p:spPr>
          <a:xfrm>
            <a:off x="1604936" y="3774558"/>
            <a:ext cx="6167463" cy="134539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sk-SK" sz="4000" dirty="0" smtClean="0">
                <a:latin typeface="Comic Sans MS" panose="030F0702030302020204" pitchFamily="66" charset="0"/>
              </a:rPr>
              <a:t>Zachráňte padajúce vajíčka</a:t>
            </a:r>
            <a:endParaRPr lang="en" sz="4000" dirty="0">
              <a:latin typeface="Comic Sans MS" panose="030F0702030302020204" pitchFamily="66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15" y="180750"/>
            <a:ext cx="4692503" cy="3519377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519084" y="3700127"/>
            <a:ext cx="233916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00" dirty="0"/>
              <a:t>https://www.askideas.com/42-most-funniest-egg-face-pictures-and-images/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747925" y="661481"/>
            <a:ext cx="6140399" cy="42094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k-SK" dirty="0" smtClean="0"/>
              <a:t>Zdroje:</a:t>
            </a:r>
            <a:endParaRPr lang="en" dirty="0"/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747925" y="981823"/>
            <a:ext cx="6140399" cy="36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300"/>
              </a:spcBef>
            </a:pPr>
            <a:r>
              <a:rPr lang="en-US" sz="1400" dirty="0">
                <a:latin typeface="Comic Sans MS" panose="030F0702030302020204" pitchFamily="66" charset="0"/>
              </a:rPr>
              <a:t>1st place Egg Drop project ideas- using SCIENCE (</a:t>
            </a:r>
            <a:r>
              <a:rPr lang="en-US" sz="1400" dirty="0" err="1">
                <a:latin typeface="Comic Sans MS" panose="030F0702030302020204" pitchFamily="66" charset="0"/>
              </a:rPr>
              <a:t>youtube</a:t>
            </a:r>
            <a:r>
              <a:rPr lang="en-US" sz="1400" dirty="0">
                <a:latin typeface="Comic Sans MS" panose="030F0702030302020204" pitchFamily="66" charset="0"/>
              </a:rPr>
              <a:t>, Mark Robber, May 27, 2015</a:t>
            </a:r>
            <a:r>
              <a:rPr lang="en-US" sz="1400" dirty="0" smtClean="0">
                <a:latin typeface="Comic Sans MS" panose="030F0702030302020204" pitchFamily="66" charset="0"/>
              </a:rPr>
              <a:t>),</a:t>
            </a:r>
            <a:r>
              <a:rPr lang="sk-SK" sz="1400" dirty="0" smtClean="0">
                <a:latin typeface="Comic Sans MS" panose="030F0702030302020204" pitchFamily="66" charset="0"/>
              </a:rPr>
              <a:t> https</a:t>
            </a:r>
            <a:r>
              <a:rPr lang="sk-SK" sz="1400" dirty="0">
                <a:latin typeface="Comic Sans MS" panose="030F0702030302020204" pitchFamily="66" charset="0"/>
              </a:rPr>
              <a:t>://youtu.be/nsnyl8llfH4</a:t>
            </a:r>
          </a:p>
          <a:p>
            <a:pPr>
              <a:spcBef>
                <a:spcPts val="300"/>
              </a:spcBef>
            </a:pPr>
            <a:r>
              <a:rPr lang="en-US" sz="1400" dirty="0">
                <a:latin typeface="Comic Sans MS" panose="030F0702030302020204" pitchFamily="66" charset="0"/>
              </a:rPr>
              <a:t> Egg Drop Project with Mr. Gulliver's Physics Class (</a:t>
            </a:r>
            <a:r>
              <a:rPr lang="en-US" sz="1400" dirty="0" err="1">
                <a:latin typeface="Comic Sans MS" panose="030F0702030302020204" pitchFamily="66" charset="0"/>
              </a:rPr>
              <a:t>youtube</a:t>
            </a:r>
            <a:r>
              <a:rPr lang="en-US" sz="1400" dirty="0">
                <a:latin typeface="Comic Sans MS" panose="030F0702030302020204" pitchFamily="66" charset="0"/>
              </a:rPr>
              <a:t>, Legokind45, Oct 3, 2012</a:t>
            </a:r>
            <a:r>
              <a:rPr lang="en-US" sz="1400" dirty="0" smtClean="0">
                <a:latin typeface="Comic Sans MS" panose="030F0702030302020204" pitchFamily="66" charset="0"/>
              </a:rPr>
              <a:t>),</a:t>
            </a:r>
            <a:r>
              <a:rPr lang="sk-SK" sz="1400" dirty="0" smtClean="0">
                <a:latin typeface="Comic Sans MS" panose="030F0702030302020204" pitchFamily="66" charset="0"/>
              </a:rPr>
              <a:t> https</a:t>
            </a:r>
            <a:r>
              <a:rPr lang="sk-SK" sz="1400" dirty="0">
                <a:latin typeface="Comic Sans MS" panose="030F0702030302020204" pitchFamily="66" charset="0"/>
              </a:rPr>
              <a:t>://youtu.be/XC_2kJTOKFQ</a:t>
            </a:r>
          </a:p>
          <a:p>
            <a:pPr>
              <a:spcBef>
                <a:spcPts val="300"/>
              </a:spcBef>
            </a:pPr>
            <a:r>
              <a:rPr lang="en-US" sz="1400" dirty="0">
                <a:latin typeface="Comic Sans MS" panose="030F0702030302020204" pitchFamily="66" charset="0"/>
              </a:rPr>
              <a:t> Egg drop experiment (</a:t>
            </a:r>
            <a:r>
              <a:rPr lang="en-US" sz="1400" dirty="0" err="1">
                <a:latin typeface="Comic Sans MS" panose="030F0702030302020204" pitchFamily="66" charset="0"/>
              </a:rPr>
              <a:t>youtube</a:t>
            </a:r>
            <a:r>
              <a:rPr lang="en-US" sz="1400" dirty="0">
                <a:latin typeface="Comic Sans MS" panose="030F0702030302020204" pitchFamily="66" charset="0"/>
              </a:rPr>
              <a:t>, </a:t>
            </a:r>
            <a:r>
              <a:rPr lang="en-US" sz="1400" dirty="0" err="1">
                <a:latin typeface="Comic Sans MS" panose="030F0702030302020204" pitchFamily="66" charset="0"/>
              </a:rPr>
              <a:t>Intenseheat</a:t>
            </a:r>
            <a:r>
              <a:rPr lang="en-US" sz="1400" dirty="0">
                <a:latin typeface="Comic Sans MS" panose="030F0702030302020204" pitchFamily="66" charset="0"/>
              </a:rPr>
              <a:t>, Oct 2, 2012), https://youtu.be/_Xj8jRFYoS8</a:t>
            </a:r>
          </a:p>
          <a:p>
            <a:pPr>
              <a:spcBef>
                <a:spcPts val="300"/>
              </a:spcBef>
            </a:pPr>
            <a:r>
              <a:rPr lang="sk-SK" sz="1400" dirty="0">
                <a:latin typeface="Comic Sans MS" panose="030F0702030302020204" pitchFamily="66" charset="0"/>
              </a:rPr>
              <a:t> </a:t>
            </a:r>
            <a:r>
              <a:rPr lang="sk-SK" sz="1400" dirty="0" err="1">
                <a:latin typeface="Comic Sans MS" panose="030F0702030302020204" pitchFamily="66" charset="0"/>
              </a:rPr>
              <a:t>Mythbusters</a:t>
            </a:r>
            <a:r>
              <a:rPr lang="sk-SK" sz="1400" dirty="0">
                <a:latin typeface="Comic Sans MS" panose="030F0702030302020204" pitchFamily="66" charset="0"/>
              </a:rPr>
              <a:t> </a:t>
            </a:r>
            <a:r>
              <a:rPr lang="sk-SK" sz="1400" dirty="0" smtClean="0">
                <a:latin typeface="Comic Sans MS" panose="030F0702030302020204" pitchFamily="66" charset="0"/>
              </a:rPr>
              <a:t>- </a:t>
            </a:r>
            <a:r>
              <a:rPr lang="sk-SK" sz="1400" dirty="0" err="1">
                <a:latin typeface="Comic Sans MS" panose="030F0702030302020204" pitchFamily="66" charset="0"/>
              </a:rPr>
              <a:t>Falling</a:t>
            </a:r>
            <a:r>
              <a:rPr lang="sk-SK" sz="1400" dirty="0">
                <a:latin typeface="Comic Sans MS" panose="030F0702030302020204" pitchFamily="66" charset="0"/>
              </a:rPr>
              <a:t> </a:t>
            </a:r>
            <a:r>
              <a:rPr lang="sk-SK" sz="1400" dirty="0" err="1">
                <a:latin typeface="Comic Sans MS" panose="030F0702030302020204" pitchFamily="66" charset="0"/>
              </a:rPr>
              <a:t>egg</a:t>
            </a:r>
            <a:r>
              <a:rPr lang="sk-SK" sz="1400" dirty="0">
                <a:latin typeface="Comic Sans MS" panose="030F0702030302020204" pitchFamily="66" charset="0"/>
              </a:rPr>
              <a:t> (</a:t>
            </a:r>
            <a:r>
              <a:rPr lang="sk-SK" sz="1400" dirty="0" err="1">
                <a:latin typeface="Comic Sans MS" panose="030F0702030302020204" pitchFamily="66" charset="0"/>
              </a:rPr>
              <a:t>youtube</a:t>
            </a:r>
            <a:r>
              <a:rPr lang="sk-SK" sz="1400" dirty="0">
                <a:latin typeface="Comic Sans MS" panose="030F0702030302020204" pitchFamily="66" charset="0"/>
              </a:rPr>
              <a:t>, </a:t>
            </a:r>
            <a:r>
              <a:rPr lang="sk-SK" sz="1400" dirty="0" err="1">
                <a:latin typeface="Comic Sans MS" panose="030F0702030302020204" pitchFamily="66" charset="0"/>
              </a:rPr>
              <a:t>Ruben</a:t>
            </a:r>
            <a:r>
              <a:rPr lang="sk-SK" sz="1400" dirty="0">
                <a:latin typeface="Comic Sans MS" panose="030F0702030302020204" pitchFamily="66" charset="0"/>
              </a:rPr>
              <a:t> </a:t>
            </a:r>
            <a:r>
              <a:rPr lang="sk-SK" sz="1400" dirty="0" err="1">
                <a:latin typeface="Comic Sans MS" panose="030F0702030302020204" pitchFamily="66" charset="0"/>
              </a:rPr>
              <a:t>Kamphuis</a:t>
            </a:r>
            <a:r>
              <a:rPr lang="sk-SK" sz="1400" dirty="0">
                <a:latin typeface="Comic Sans MS" panose="030F0702030302020204" pitchFamily="66" charset="0"/>
              </a:rPr>
              <a:t>, </a:t>
            </a:r>
            <a:r>
              <a:rPr lang="sk-SK" sz="1400" dirty="0" err="1">
                <a:latin typeface="Comic Sans MS" panose="030F0702030302020204" pitchFamily="66" charset="0"/>
              </a:rPr>
              <a:t>Oct</a:t>
            </a:r>
            <a:r>
              <a:rPr lang="sk-SK" sz="1400" dirty="0">
                <a:latin typeface="Comic Sans MS" panose="030F0702030302020204" pitchFamily="66" charset="0"/>
              </a:rPr>
              <a:t> 30, 2010</a:t>
            </a:r>
            <a:r>
              <a:rPr lang="sk-SK" sz="1400" dirty="0" smtClean="0">
                <a:latin typeface="Comic Sans MS" panose="030F0702030302020204" pitchFamily="66" charset="0"/>
              </a:rPr>
              <a:t>), https</a:t>
            </a:r>
            <a:r>
              <a:rPr lang="sk-SK" sz="1400" dirty="0">
                <a:latin typeface="Comic Sans MS" panose="030F0702030302020204" pitchFamily="66" charset="0"/>
              </a:rPr>
              <a:t>://youtu.be/ehVQM0I0PSU</a:t>
            </a:r>
          </a:p>
          <a:p>
            <a:pPr>
              <a:spcBef>
                <a:spcPts val="300"/>
              </a:spcBef>
            </a:pPr>
            <a:r>
              <a:rPr lang="en-US" sz="1400" dirty="0">
                <a:latin typeface="Comic Sans MS" panose="030F0702030302020204" pitchFamily="66" charset="0"/>
              </a:rPr>
              <a:t> High School physics egg drop project(1st place) (</a:t>
            </a:r>
            <a:r>
              <a:rPr lang="en-US" sz="1400" dirty="0" err="1">
                <a:latin typeface="Comic Sans MS" panose="030F0702030302020204" pitchFamily="66" charset="0"/>
              </a:rPr>
              <a:t>youtube</a:t>
            </a:r>
            <a:r>
              <a:rPr lang="en-US" sz="1400" dirty="0">
                <a:latin typeface="Comic Sans MS" panose="030F0702030302020204" pitchFamily="66" charset="0"/>
              </a:rPr>
              <a:t>, </a:t>
            </a:r>
            <a:r>
              <a:rPr lang="en-US" sz="1400" dirty="0" err="1">
                <a:latin typeface="Comic Sans MS" panose="030F0702030302020204" pitchFamily="66" charset="0"/>
              </a:rPr>
              <a:t>hardworkinamerican</a:t>
            </a:r>
            <a:r>
              <a:rPr lang="en-US" sz="1400" dirty="0">
                <a:latin typeface="Comic Sans MS" panose="030F0702030302020204" pitchFamily="66" charset="0"/>
              </a:rPr>
              <a:t>, Jan 8, 2014</a:t>
            </a:r>
            <a:r>
              <a:rPr lang="en-US" sz="1400" dirty="0" smtClean="0">
                <a:latin typeface="Comic Sans MS" panose="030F0702030302020204" pitchFamily="66" charset="0"/>
              </a:rPr>
              <a:t>),</a:t>
            </a:r>
            <a:r>
              <a:rPr lang="sk-SK" sz="1400" dirty="0" smtClean="0">
                <a:latin typeface="Comic Sans MS" panose="030F0702030302020204" pitchFamily="66" charset="0"/>
              </a:rPr>
              <a:t> https</a:t>
            </a:r>
            <a:r>
              <a:rPr lang="sk-SK" sz="1400" dirty="0">
                <a:latin typeface="Comic Sans MS" panose="030F0702030302020204" pitchFamily="66" charset="0"/>
              </a:rPr>
              <a:t>://youtu.be/lwaKzWknPtw</a:t>
            </a:r>
          </a:p>
          <a:p>
            <a:pPr>
              <a:spcBef>
                <a:spcPts val="300"/>
              </a:spcBef>
            </a:pPr>
            <a:r>
              <a:rPr lang="en-US" sz="1400" dirty="0">
                <a:latin typeface="Comic Sans MS" panose="030F0702030302020204" pitchFamily="66" charset="0"/>
              </a:rPr>
              <a:t> </a:t>
            </a:r>
            <a:r>
              <a:rPr lang="en-US" sz="1400" dirty="0" err="1">
                <a:latin typeface="Comic Sans MS" panose="030F0702030302020204" pitchFamily="66" charset="0"/>
              </a:rPr>
              <a:t>MSUToday</a:t>
            </a:r>
            <a:r>
              <a:rPr lang="en-US" sz="1400" dirty="0">
                <a:latin typeface="Comic Sans MS" panose="030F0702030302020204" pitchFamily="66" charset="0"/>
              </a:rPr>
              <a:t>: Egg drop contest (</a:t>
            </a:r>
            <a:r>
              <a:rPr lang="en-US" sz="1400" dirty="0" err="1">
                <a:latin typeface="Comic Sans MS" panose="030F0702030302020204" pitchFamily="66" charset="0"/>
              </a:rPr>
              <a:t>youtube</a:t>
            </a:r>
            <a:r>
              <a:rPr lang="en-US" sz="1400" dirty="0">
                <a:latin typeface="Comic Sans MS" panose="030F0702030302020204" pitchFamily="66" charset="0"/>
              </a:rPr>
              <a:t>, Michigan State University, Aug 9, 2010</a:t>
            </a:r>
            <a:r>
              <a:rPr lang="en-US" sz="1400" dirty="0" smtClean="0">
                <a:latin typeface="Comic Sans MS" panose="030F0702030302020204" pitchFamily="66" charset="0"/>
              </a:rPr>
              <a:t>),</a:t>
            </a:r>
            <a:r>
              <a:rPr lang="sk-SK" sz="1400" dirty="0" smtClean="0">
                <a:latin typeface="Comic Sans MS" panose="030F0702030302020204" pitchFamily="66" charset="0"/>
              </a:rPr>
              <a:t> https</a:t>
            </a:r>
            <a:r>
              <a:rPr lang="sk-SK" sz="1400" dirty="0">
                <a:latin typeface="Comic Sans MS" panose="030F0702030302020204" pitchFamily="66" charset="0"/>
              </a:rPr>
              <a:t>://youtu.be/wR1TP3opCxI</a:t>
            </a:r>
          </a:p>
          <a:p>
            <a:pPr>
              <a:spcBef>
                <a:spcPts val="300"/>
              </a:spcBef>
            </a:pPr>
            <a:r>
              <a:rPr lang="sk-SK" sz="1400" dirty="0">
                <a:latin typeface="Comic Sans MS" panose="030F0702030302020204" pitchFamily="66" charset="0"/>
              </a:rPr>
              <a:t> 6 </a:t>
            </a:r>
            <a:r>
              <a:rPr lang="sk-SK" sz="1400" dirty="0" err="1">
                <a:latin typeface="Comic Sans MS" panose="030F0702030302020204" pitchFamily="66" charset="0"/>
              </a:rPr>
              <a:t>methods</a:t>
            </a:r>
            <a:r>
              <a:rPr lang="sk-SK" sz="1400" dirty="0">
                <a:latin typeface="Comic Sans MS" panose="030F0702030302020204" pitchFamily="66" charset="0"/>
              </a:rPr>
              <a:t> </a:t>
            </a:r>
            <a:r>
              <a:rPr lang="sk-SK" sz="1400" dirty="0" err="1">
                <a:latin typeface="Comic Sans MS" panose="030F0702030302020204" pitchFamily="66" charset="0"/>
              </a:rPr>
              <a:t>egg</a:t>
            </a:r>
            <a:r>
              <a:rPr lang="sk-SK" sz="1400" dirty="0">
                <a:latin typeface="Comic Sans MS" panose="030F0702030302020204" pitchFamily="66" charset="0"/>
              </a:rPr>
              <a:t> drop experiment (</a:t>
            </a:r>
            <a:r>
              <a:rPr lang="sk-SK" sz="1400" dirty="0" err="1">
                <a:latin typeface="Comic Sans MS" panose="030F0702030302020204" pitchFamily="66" charset="0"/>
              </a:rPr>
              <a:t>youtube</a:t>
            </a:r>
            <a:r>
              <a:rPr lang="sk-SK" sz="1400" dirty="0">
                <a:latin typeface="Comic Sans MS" panose="030F0702030302020204" pitchFamily="66" charset="0"/>
              </a:rPr>
              <a:t>, </a:t>
            </a:r>
            <a:r>
              <a:rPr lang="sk-SK" sz="1400" dirty="0" err="1">
                <a:latin typeface="Comic Sans MS" panose="030F0702030302020204" pitchFamily="66" charset="0"/>
              </a:rPr>
              <a:t>heyomto</a:t>
            </a:r>
            <a:r>
              <a:rPr lang="sk-SK" sz="1400" dirty="0">
                <a:latin typeface="Comic Sans MS" panose="030F0702030302020204" pitchFamily="66" charset="0"/>
              </a:rPr>
              <a:t>, </a:t>
            </a:r>
            <a:r>
              <a:rPr lang="sk-SK" sz="1400" dirty="0" err="1">
                <a:latin typeface="Comic Sans MS" panose="030F0702030302020204" pitchFamily="66" charset="0"/>
              </a:rPr>
              <a:t>Dec</a:t>
            </a:r>
            <a:r>
              <a:rPr lang="sk-SK" sz="1400" dirty="0">
                <a:latin typeface="Comic Sans MS" panose="030F0702030302020204" pitchFamily="66" charset="0"/>
              </a:rPr>
              <a:t> 14, 2009),</a:t>
            </a:r>
          </a:p>
          <a:p>
            <a:pPr>
              <a:spcBef>
                <a:spcPts val="300"/>
              </a:spcBef>
              <a:buNone/>
            </a:pPr>
            <a:r>
              <a:rPr lang="sk-SK" sz="1400" dirty="0">
                <a:latin typeface="Comic Sans MS" panose="030F0702030302020204" pitchFamily="66" charset="0"/>
              </a:rPr>
              <a:t>https://youtu.be/nBNTwyG4pss</a:t>
            </a:r>
            <a:endParaRPr lang="en" sz="1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>
            <a:spLocks noGrp="1"/>
          </p:cNvSpPr>
          <p:nvPr>
            <p:ph type="ctrTitle" idx="4294967295"/>
          </p:nvPr>
        </p:nvSpPr>
        <p:spPr>
          <a:xfrm>
            <a:off x="2052353" y="1362635"/>
            <a:ext cx="4949081" cy="192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sk-SK" sz="6000" dirty="0" smtClean="0">
                <a:latin typeface="Comic Sans MS" panose="030F0702030302020204" pitchFamily="66" charset="0"/>
              </a:rPr>
              <a:t>Ďakujem za pozornosť</a:t>
            </a:r>
            <a:r>
              <a:rPr lang="en" sz="6000" dirty="0" smtClean="0">
                <a:latin typeface="Comic Sans MS" panose="030F0702030302020204" pitchFamily="66" charset="0"/>
              </a:rPr>
              <a:t>!</a:t>
            </a:r>
            <a:endParaRPr lang="en" sz="6000" dirty="0">
              <a:latin typeface="Comic Sans MS" panose="030F0702030302020204" pitchFamily="66" charset="0"/>
            </a:endParaRPr>
          </a:p>
        </p:txBody>
      </p:sp>
      <p:sp>
        <p:nvSpPr>
          <p:cNvPr id="705" name="Shape 705"/>
          <p:cNvSpPr/>
          <p:nvPr/>
        </p:nvSpPr>
        <p:spPr>
          <a:xfrm>
            <a:off x="482745" y="1468376"/>
            <a:ext cx="1804036" cy="1716616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3C78D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k-SK" sz="3600" dirty="0" smtClean="0"/>
              <a:t>Vynájdite sa</a:t>
            </a:r>
            <a:endParaRPr lang="en" sz="3600" dirty="0"/>
          </a:p>
        </p:txBody>
      </p:sp>
      <p:sp>
        <p:nvSpPr>
          <p:cNvPr id="522" name="Shape 522"/>
          <p:cNvSpPr txBox="1"/>
          <p:nvPr/>
        </p:nvSpPr>
        <p:spPr>
          <a:xfrm>
            <a:off x="747925" y="1200150"/>
            <a:ext cx="6530400" cy="3566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buNone/>
            </a:pPr>
            <a:r>
              <a:rPr lang="sk-SK" sz="3200" b="1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Skonštruujte pasívne zariadenie, ktoré zabezpečí bezpečné pristátie neuvareného slepačieho vajíčka pri dopade na tvrdý povrch z výšky 2,5 metra. Zariadenie musí padať spolu s vajíčkom. Minimalizujte rozmer zariadenia.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idx="1"/>
          </p:nvPr>
        </p:nvSpPr>
        <p:spPr>
          <a:xfrm>
            <a:off x="2063632" y="0"/>
            <a:ext cx="4825500" cy="819899"/>
          </a:xfrm>
        </p:spPr>
        <p:txBody>
          <a:bodyPr/>
          <a:lstStyle/>
          <a:p>
            <a:pPr>
              <a:buNone/>
            </a:pPr>
            <a:r>
              <a:rPr lang="sk-SK" sz="3600" dirty="0" smtClean="0">
                <a:latin typeface="Comic Sans MS" panose="030F0702030302020204" pitchFamily="66" charset="0"/>
              </a:rPr>
              <a:t>Ako začať?</a:t>
            </a:r>
            <a:endParaRPr lang="sk-SK" sz="3600" dirty="0">
              <a:latin typeface="Comic Sans MS" panose="030F0702030302020204" pitchFamily="66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47021" y="723754"/>
            <a:ext cx="8327921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Zamyslenie nad kľúčovými otázkami:</a:t>
            </a:r>
            <a:r>
              <a:rPr lang="sk-SK" sz="28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  <a:p>
            <a:endParaRPr lang="sk-SK" sz="2800" dirty="0" smtClean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r>
              <a:rPr lang="en" sz="24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👉</a:t>
            </a:r>
            <a:r>
              <a:rPr lang="sk-SK" sz="24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Aké fyzikálne veličiny a zákony nás budú zaujímať pri riešení úlohy?</a:t>
            </a:r>
          </a:p>
          <a:p>
            <a:endParaRPr lang="sk-SK" sz="2400" dirty="0" smtClean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r>
              <a:rPr lang="en" sz="24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👉</a:t>
            </a:r>
            <a:r>
              <a:rPr lang="sk-SK" sz="24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Čo budeme potrebovať?</a:t>
            </a:r>
          </a:p>
          <a:p>
            <a:endParaRPr lang="sk-SK" sz="2400" dirty="0" smtClean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r>
              <a:rPr lang="en" sz="2400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👉</a:t>
            </a:r>
            <a:r>
              <a:rPr lang="sk-SK" sz="2400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Aké vlastnosti a tvar by mohlo mať pasívne zariadenie?</a:t>
            </a:r>
          </a:p>
          <a:p>
            <a:endParaRPr lang="sk-SK" sz="24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r>
              <a:rPr lang="en" sz="2400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👉</a:t>
            </a:r>
            <a:r>
              <a:rPr lang="sk-SK" sz="2400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Aké ďalšie riešenia z reálneho sveta nám môžu pomôcť?</a:t>
            </a:r>
            <a:endParaRPr lang="sk-SK" sz="24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idx="1"/>
          </p:nvPr>
        </p:nvSpPr>
        <p:spPr>
          <a:xfrm>
            <a:off x="1936041" y="0"/>
            <a:ext cx="5325996" cy="819899"/>
          </a:xfrm>
        </p:spPr>
        <p:txBody>
          <a:bodyPr/>
          <a:lstStyle/>
          <a:p>
            <a:pPr>
              <a:buNone/>
            </a:pPr>
            <a:r>
              <a:rPr lang="sk-SK" sz="2800" dirty="0">
                <a:solidFill>
                  <a:srgbClr val="0070C0"/>
                </a:solidFill>
              </a:rPr>
              <a:t>Aké fyzikálne </a:t>
            </a:r>
            <a:r>
              <a:rPr lang="sk-SK" sz="2800" dirty="0" smtClean="0">
                <a:solidFill>
                  <a:srgbClr val="0070C0"/>
                </a:solidFill>
              </a:rPr>
              <a:t>veličiny a zákony </a:t>
            </a:r>
            <a:r>
              <a:rPr lang="sk-SK" sz="2800" dirty="0">
                <a:solidFill>
                  <a:srgbClr val="0070C0"/>
                </a:solidFill>
              </a:rPr>
              <a:t>nás budú zaujímať pri riešení úlohy?</a:t>
            </a:r>
          </a:p>
        </p:txBody>
      </p:sp>
      <p:sp>
        <p:nvSpPr>
          <p:cNvPr id="3" name="Obdĺžnik 2"/>
          <p:cNvSpPr/>
          <p:nvPr/>
        </p:nvSpPr>
        <p:spPr>
          <a:xfrm>
            <a:off x="498383" y="947490"/>
            <a:ext cx="852509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Tiažová sila </a:t>
            </a:r>
            <a:r>
              <a:rPr lang="sk-SK" sz="2800" i="1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F</a:t>
            </a:r>
            <a:r>
              <a:rPr lang="sk-SK" sz="2800" i="1" baseline="-25000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G</a:t>
            </a:r>
            <a:r>
              <a:rPr lang="sk-SK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:</a:t>
            </a:r>
            <a:r>
              <a:rPr lang="sk-SK" sz="2800" dirty="0" smtClean="0">
                <a:solidFill>
                  <a:srgbClr val="0070C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  <a:p>
            <a:r>
              <a:rPr lang="en" sz="24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👉</a:t>
            </a:r>
            <a:r>
              <a:rPr lang="sk-SK" sz="24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pôsobí na vajce s hmotnosťou </a:t>
            </a:r>
            <a:r>
              <a:rPr lang="sk-SK" sz="2400" i="1" dirty="0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m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 a udelí mu zrýchlenie </a:t>
            </a:r>
            <a:r>
              <a:rPr lang="sk-SK" sz="2400" i="1" dirty="0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g</a:t>
            </a:r>
            <a:endParaRPr lang="sk-SK" sz="2400" dirty="0">
              <a:solidFill>
                <a:schemeClr val="tx1"/>
              </a:solidFill>
              <a:latin typeface="Comic Sans MS" panose="030F0702030302020204" pitchFamily="66" charset="0"/>
              <a:ea typeface="Dosis"/>
              <a:cs typeface="Dosis"/>
              <a:sym typeface="Dosi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BlokTextu 3"/>
              <p:cNvSpPr txBox="1"/>
              <p:nvPr/>
            </p:nvSpPr>
            <p:spPr>
              <a:xfrm>
                <a:off x="1146363" y="2754442"/>
                <a:ext cx="3452676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6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sz="6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k-SK" sz="6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sk-SK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sz="6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k-SK" sz="6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k-SK" sz="60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sk-SK" sz="6000" dirty="0"/>
              </a:p>
            </p:txBody>
          </p:sp>
        </mc:Choice>
        <mc:Fallback xmlns="">
          <p:sp>
            <p:nvSpPr>
              <p:cNvPr id="4" name="BlokText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63" y="2754442"/>
                <a:ext cx="345267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3" b="7301"/>
          <a:stretch/>
        </p:blipFill>
        <p:spPr>
          <a:xfrm>
            <a:off x="4760928" y="1840042"/>
            <a:ext cx="2709309" cy="301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ĺžnik 5"/>
          <p:cNvSpPr/>
          <p:nvPr/>
        </p:nvSpPr>
        <p:spPr>
          <a:xfrm>
            <a:off x="5077911" y="4857790"/>
            <a:ext cx="239232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00" dirty="0"/>
              <a:t>https://www.dreamstime.com/stock-photo-falling-egg-pile-image4452810</a:t>
            </a:r>
          </a:p>
        </p:txBody>
      </p:sp>
    </p:spTree>
    <p:extLst>
      <p:ext uri="{BB962C8B-B14F-4D97-AF65-F5344CB8AC3E}">
        <p14:creationId xmlns:p14="http://schemas.microsoft.com/office/powerpoint/2010/main" val="23015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idx="1"/>
          </p:nvPr>
        </p:nvSpPr>
        <p:spPr>
          <a:xfrm>
            <a:off x="1936041" y="0"/>
            <a:ext cx="5325996" cy="819899"/>
          </a:xfrm>
        </p:spPr>
        <p:txBody>
          <a:bodyPr/>
          <a:lstStyle/>
          <a:p>
            <a:pPr>
              <a:buNone/>
            </a:pPr>
            <a:r>
              <a:rPr lang="sk-SK" sz="2800" dirty="0">
                <a:solidFill>
                  <a:srgbClr val="0070C0"/>
                </a:solidFill>
              </a:rPr>
              <a:t>Aké fyzikálne </a:t>
            </a:r>
            <a:r>
              <a:rPr lang="sk-SK" sz="2800" dirty="0" smtClean="0">
                <a:solidFill>
                  <a:srgbClr val="0070C0"/>
                </a:solidFill>
              </a:rPr>
              <a:t>veličiny a zákony </a:t>
            </a:r>
            <a:r>
              <a:rPr lang="sk-SK" sz="2800" dirty="0">
                <a:solidFill>
                  <a:srgbClr val="0070C0"/>
                </a:solidFill>
              </a:rPr>
              <a:t>nás budú zaujímať pri riešení úlohy?</a:t>
            </a:r>
          </a:p>
        </p:txBody>
      </p:sp>
      <p:sp>
        <p:nvSpPr>
          <p:cNvPr id="3" name="Obdĺžnik 2"/>
          <p:cNvSpPr/>
          <p:nvPr/>
        </p:nvSpPr>
        <p:spPr>
          <a:xfrm>
            <a:off x="498383" y="947490"/>
            <a:ext cx="745749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Odpor vzduchu </a:t>
            </a:r>
            <a:r>
              <a:rPr lang="sk-SK" sz="2800" i="1" dirty="0" err="1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F</a:t>
            </a:r>
            <a:r>
              <a:rPr lang="sk-SK" sz="2800" i="1" baseline="-25000" dirty="0" err="1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o</a:t>
            </a:r>
            <a:r>
              <a:rPr lang="sk-SK" sz="2800" i="1" baseline="-25000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:</a:t>
            </a:r>
            <a:r>
              <a:rPr lang="sk-SK" sz="2800" dirty="0" smtClean="0">
                <a:solidFill>
                  <a:srgbClr val="0070C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  <a:p>
            <a:r>
              <a:rPr lang="en" sz="24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👉</a:t>
            </a:r>
            <a:r>
              <a:rPr lang="sk-SK" sz="24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pôsobí na vajce padajúce vzduchom rýchlosťou </a:t>
            </a:r>
            <a:r>
              <a:rPr lang="sk-SK" sz="2400" i="1" dirty="0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v</a:t>
            </a:r>
            <a:endParaRPr lang="sk-SK" sz="2400" dirty="0">
              <a:solidFill>
                <a:schemeClr val="tx1"/>
              </a:solidFill>
              <a:latin typeface="Comic Sans MS" panose="030F0702030302020204" pitchFamily="66" charset="0"/>
              <a:ea typeface="Dosis"/>
              <a:cs typeface="Dosis"/>
              <a:sym typeface="Dosi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BlokTextu 3"/>
              <p:cNvSpPr txBox="1"/>
              <p:nvPr/>
            </p:nvSpPr>
            <p:spPr>
              <a:xfrm>
                <a:off x="4402347" y="2332707"/>
                <a:ext cx="20578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k-SK" sz="4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sk-SK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sk-SK" sz="4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k-SK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sk-SK" sz="4000" dirty="0"/>
              </a:p>
            </p:txBody>
          </p:sp>
        </mc:Choice>
        <mc:Fallback xmlns="">
          <p:sp>
            <p:nvSpPr>
              <p:cNvPr id="4" name="BlokText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347" y="2332707"/>
                <a:ext cx="205780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5" y="1840042"/>
            <a:ext cx="3347208" cy="2508174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2032634" y="4301621"/>
            <a:ext cx="1093569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00" dirty="0"/>
              <a:t>http://zaktebbal.com/Falling-Egg</a:t>
            </a:r>
          </a:p>
        </p:txBody>
      </p:sp>
      <p:sp>
        <p:nvSpPr>
          <p:cNvPr id="9" name="Obdĺžnik 8"/>
          <p:cNvSpPr/>
          <p:nvPr/>
        </p:nvSpPr>
        <p:spPr>
          <a:xfrm>
            <a:off x="4402347" y="1819815"/>
            <a:ext cx="2794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sym typeface="Dosis"/>
              </a:rPr>
              <a:t>Pre laminárny pád:</a:t>
            </a:r>
            <a:endParaRPr lang="sk-SK" sz="2400" dirty="0"/>
          </a:p>
        </p:txBody>
      </p:sp>
      <p:sp>
        <p:nvSpPr>
          <p:cNvPr id="10" name="Obdĺžnik 9"/>
          <p:cNvSpPr/>
          <p:nvPr/>
        </p:nvSpPr>
        <p:spPr>
          <a:xfrm>
            <a:off x="4402347" y="3263709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>
                <a:solidFill>
                  <a:srgbClr val="3D4965"/>
                </a:solidFill>
                <a:latin typeface="Comic Sans MS" panose="030F0702030302020204" pitchFamily="66" charset="0"/>
                <a:sym typeface="Dosis"/>
              </a:rPr>
              <a:t>Pre 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sym typeface="Dosis"/>
              </a:rPr>
              <a:t>turbulentný pád:</a:t>
            </a:r>
            <a:endParaRPr lang="sk-SK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lokTextu 10"/>
              <p:cNvSpPr txBox="1"/>
              <p:nvPr/>
            </p:nvSpPr>
            <p:spPr>
              <a:xfrm>
                <a:off x="4402781" y="3725374"/>
                <a:ext cx="3066929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k-SK" sz="4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sk-SK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k-SK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k-SK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k-SK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sk-SK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sk-SK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sk-SK" sz="4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k-SK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k-SK" sz="4000" dirty="0"/>
              </a:p>
            </p:txBody>
          </p:sp>
        </mc:Choice>
        <mc:Fallback xmlns="">
          <p:sp>
            <p:nvSpPr>
              <p:cNvPr id="11" name="BlokText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781" y="3725374"/>
                <a:ext cx="3066929" cy="11524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6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idx="1"/>
          </p:nvPr>
        </p:nvSpPr>
        <p:spPr>
          <a:xfrm>
            <a:off x="1936041" y="0"/>
            <a:ext cx="5325996" cy="819899"/>
          </a:xfrm>
        </p:spPr>
        <p:txBody>
          <a:bodyPr/>
          <a:lstStyle/>
          <a:p>
            <a:pPr>
              <a:buNone/>
            </a:pPr>
            <a:r>
              <a:rPr lang="sk-SK" sz="2800" dirty="0">
                <a:solidFill>
                  <a:srgbClr val="0070C0"/>
                </a:solidFill>
              </a:rPr>
              <a:t>Aké fyzikálne </a:t>
            </a:r>
            <a:r>
              <a:rPr lang="sk-SK" sz="2800" dirty="0" smtClean="0">
                <a:solidFill>
                  <a:srgbClr val="0070C0"/>
                </a:solidFill>
              </a:rPr>
              <a:t>veličiny a zákony </a:t>
            </a:r>
            <a:r>
              <a:rPr lang="sk-SK" sz="2800" dirty="0">
                <a:solidFill>
                  <a:srgbClr val="0070C0"/>
                </a:solidFill>
              </a:rPr>
              <a:t>nás budú zaujímať pri riešení úlohy?</a:t>
            </a:r>
          </a:p>
        </p:txBody>
      </p:sp>
      <p:sp>
        <p:nvSpPr>
          <p:cNvPr id="3" name="Obdĺžnik 2"/>
          <p:cNvSpPr/>
          <p:nvPr/>
        </p:nvSpPr>
        <p:spPr>
          <a:xfrm>
            <a:off x="498383" y="947490"/>
            <a:ext cx="8034572" cy="3600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Výslednica síl a</a:t>
            </a:r>
          </a:p>
          <a:p>
            <a:r>
              <a:rPr lang="sk-SK" sz="2800" dirty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k</a:t>
            </a:r>
            <a:r>
              <a:rPr lang="sk-SK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onečná rýchlosť pádu </a:t>
            </a:r>
            <a:r>
              <a:rPr lang="sk-SK" sz="2800" i="1" dirty="0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v</a:t>
            </a:r>
            <a:r>
              <a:rPr lang="sk-SK" sz="2800" i="1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:</a:t>
            </a:r>
            <a:r>
              <a:rPr lang="sk-SK" sz="2800" dirty="0" smtClean="0">
                <a:solidFill>
                  <a:srgbClr val="0070C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  <a:p>
            <a:endParaRPr lang="sk-SK" sz="2800" dirty="0" smtClean="0">
              <a:solidFill>
                <a:srgbClr val="0070C0"/>
              </a:solidFill>
              <a:latin typeface="Dosis"/>
              <a:ea typeface="Dosis"/>
              <a:cs typeface="Dosis"/>
              <a:sym typeface="Dosis"/>
            </a:endParaRPr>
          </a:p>
          <a:p>
            <a:r>
              <a:rPr lang="en" sz="24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👉</a:t>
            </a:r>
            <a:r>
              <a:rPr lang="sk-SK" sz="24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ak je </a:t>
            </a:r>
            <a:r>
              <a:rPr lang="sk-SK" sz="2400" i="1" dirty="0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F = F</a:t>
            </a:r>
            <a:r>
              <a:rPr lang="sk-SK" sz="2400" i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G</a:t>
            </a:r>
            <a:r>
              <a:rPr lang="sk-SK" sz="2400" i="1" dirty="0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– </a:t>
            </a:r>
            <a:r>
              <a:rPr lang="sk-SK" sz="2400" i="1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F</a:t>
            </a:r>
            <a:r>
              <a:rPr lang="sk-SK" sz="2400" i="1" baseline="-25000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o</a:t>
            </a:r>
            <a:r>
              <a:rPr lang="sk-SK" sz="2400" i="1" dirty="0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nenulová, </a:t>
            </a:r>
          </a:p>
          <a:p>
            <a:r>
              <a:rPr lang="sk-SK" sz="24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tak </a:t>
            </a:r>
            <a:r>
              <a:rPr lang="sk-SK" sz="2400" i="1" dirty="0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v</a:t>
            </a:r>
            <a:r>
              <a:rPr lang="sk-SK" sz="2400" i="1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narastá s časom lineárne</a:t>
            </a:r>
          </a:p>
          <a:p>
            <a:endParaRPr lang="sk-SK" sz="2400" dirty="0" smtClean="0">
              <a:solidFill>
                <a:srgbClr val="3D4965"/>
              </a:solidFill>
              <a:latin typeface="Comic Sans MS" panose="030F0702030302020204" pitchFamily="66" charset="0"/>
              <a:ea typeface="Dosis"/>
              <a:cs typeface="Dosis"/>
              <a:sym typeface="Dosis"/>
            </a:endParaRPr>
          </a:p>
          <a:p>
            <a:endParaRPr lang="sk-SK" sz="2400" dirty="0" smtClean="0">
              <a:solidFill>
                <a:srgbClr val="3D4965"/>
              </a:solidFill>
              <a:latin typeface="Comic Sans MS" panose="030F0702030302020204" pitchFamily="66" charset="0"/>
              <a:ea typeface="Dosis"/>
              <a:cs typeface="Dosis"/>
              <a:sym typeface="Dosis"/>
            </a:endParaRPr>
          </a:p>
          <a:p>
            <a:r>
              <a:rPr lang="en" sz="2400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👉</a:t>
            </a:r>
            <a:r>
              <a:rPr lang="sk-SK" sz="2400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sk-SK" sz="24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ak je </a:t>
            </a:r>
            <a:r>
              <a:rPr lang="sk-SK" sz="2400" i="1" dirty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F = F</a:t>
            </a:r>
            <a:r>
              <a:rPr lang="sk-SK" sz="2400" i="1" baseline="-25000" dirty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G</a:t>
            </a:r>
            <a:r>
              <a:rPr lang="sk-SK" sz="2400" i="1" dirty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– </a:t>
            </a:r>
            <a:r>
              <a:rPr lang="sk-SK" sz="2400" i="1" dirty="0" err="1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F</a:t>
            </a:r>
            <a:r>
              <a:rPr lang="sk-SK" sz="2400" i="1" baseline="-25000" dirty="0" err="1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o</a:t>
            </a:r>
            <a:r>
              <a:rPr lang="sk-SK" sz="2400" i="1" dirty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nulová, tak </a:t>
            </a:r>
            <a:r>
              <a:rPr lang="sk-SK" sz="2400" i="1" dirty="0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v</a:t>
            </a:r>
            <a:r>
              <a:rPr lang="sk-SK" sz="2400" i="1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má konštantnú hodnotu</a:t>
            </a:r>
          </a:p>
          <a:p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 a odporová sila vzduchu </a:t>
            </a:r>
            <a:r>
              <a:rPr lang="sk-SK" sz="2400" i="1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F</a:t>
            </a:r>
            <a:r>
              <a:rPr lang="sk-SK" sz="2400" i="1" baseline="-25000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o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je rovná tiažovej sile </a:t>
            </a:r>
            <a:r>
              <a:rPr lang="sk-SK" sz="2400" i="1" dirty="0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F</a:t>
            </a:r>
            <a:r>
              <a:rPr lang="sk-SK" sz="2400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G</a:t>
            </a:r>
            <a:endParaRPr lang="sk-SK" sz="2400" dirty="0">
              <a:solidFill>
                <a:schemeClr val="tx1"/>
              </a:solidFill>
              <a:latin typeface="Comic Sans MS" panose="030F0702030302020204" pitchFamily="66" charset="0"/>
              <a:ea typeface="Dosis"/>
              <a:cs typeface="Dosis"/>
              <a:sym typeface="Dosi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40" y="947490"/>
            <a:ext cx="3084133" cy="231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1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idx="1"/>
          </p:nvPr>
        </p:nvSpPr>
        <p:spPr>
          <a:xfrm>
            <a:off x="1936041" y="0"/>
            <a:ext cx="5325996" cy="819899"/>
          </a:xfrm>
        </p:spPr>
        <p:txBody>
          <a:bodyPr/>
          <a:lstStyle/>
          <a:p>
            <a:pPr>
              <a:buNone/>
            </a:pPr>
            <a:r>
              <a:rPr lang="sk-SK" sz="2800" dirty="0">
                <a:solidFill>
                  <a:srgbClr val="0070C0"/>
                </a:solidFill>
              </a:rPr>
              <a:t>Aké fyzikálne </a:t>
            </a:r>
            <a:r>
              <a:rPr lang="sk-SK" sz="2800" dirty="0" smtClean="0">
                <a:solidFill>
                  <a:srgbClr val="0070C0"/>
                </a:solidFill>
              </a:rPr>
              <a:t>veličiny a zákony </a:t>
            </a:r>
            <a:r>
              <a:rPr lang="sk-SK" sz="2800" dirty="0">
                <a:solidFill>
                  <a:srgbClr val="0070C0"/>
                </a:solidFill>
              </a:rPr>
              <a:t>nás budú zaujímať pri riešení úlohy?</a:t>
            </a:r>
          </a:p>
        </p:txBody>
      </p:sp>
      <p:sp>
        <p:nvSpPr>
          <p:cNvPr id="3" name="Obdĺžnik 2"/>
          <p:cNvSpPr/>
          <p:nvPr/>
        </p:nvSpPr>
        <p:spPr>
          <a:xfrm>
            <a:off x="498383" y="947490"/>
            <a:ext cx="567815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Zákon zotrvačnosti:</a:t>
            </a:r>
            <a:r>
              <a:rPr lang="sk-SK" sz="2800" dirty="0" smtClean="0">
                <a:solidFill>
                  <a:srgbClr val="0070C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  <a:p>
            <a:r>
              <a:rPr lang="en" sz="2000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👉 </a:t>
            </a:r>
            <a:r>
              <a:rPr lang="sk-SK" sz="20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Pri náraze pasívneho zariadenia na podlahu</a:t>
            </a:r>
          </a:p>
          <a:p>
            <a:r>
              <a:rPr lang="sk-SK" sz="20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0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vajce</a:t>
            </a:r>
            <a:r>
              <a:rPr lang="sk-SK" sz="20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0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pokračuje v pohybe dokiaľ nie je </a:t>
            </a:r>
          </a:p>
          <a:p>
            <a:r>
              <a:rPr lang="sk-SK" sz="20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0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nútené vonkajšími silami tento svoj stav </a:t>
            </a:r>
          </a:p>
          <a:p>
            <a:r>
              <a:rPr lang="sk-SK" sz="20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0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zmeniť.</a:t>
            </a:r>
            <a:r>
              <a:rPr lang="sk-SK" sz="20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  <a:p>
            <a:endParaRPr lang="sk-SK" sz="24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r>
              <a:rPr lang="sk-SK" sz="2800" dirty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Zákon </a:t>
            </a:r>
            <a:r>
              <a:rPr lang="sk-SK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akcie a reakcie: </a:t>
            </a:r>
            <a:endParaRPr lang="sk-SK" sz="2800" dirty="0">
              <a:solidFill>
                <a:srgbClr val="0070C0"/>
              </a:solidFill>
              <a:latin typeface="Comic Sans MS" panose="030F0702030302020204" pitchFamily="66" charset="0"/>
              <a:ea typeface="Dosis"/>
              <a:cs typeface="Dosis"/>
              <a:sym typeface="Dosis"/>
            </a:endParaRPr>
          </a:p>
          <a:p>
            <a:r>
              <a:rPr lang="en" sz="2000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👉 </a:t>
            </a:r>
            <a:r>
              <a:rPr lang="sk-SK" sz="20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Akou veľkou silou pôsobí pasívne zaradenie</a:t>
            </a:r>
          </a:p>
          <a:p>
            <a:r>
              <a:rPr lang="sk-SK" sz="20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0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s vajíčkom na podlahu, takou istou veľkou </a:t>
            </a:r>
          </a:p>
          <a:p>
            <a:r>
              <a:rPr lang="sk-SK" sz="20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0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silou pôsobí aj podlaha na pasívne zariadenie </a:t>
            </a:r>
          </a:p>
          <a:p>
            <a:r>
              <a:rPr lang="sk-SK" sz="20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0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s vajíčkom.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t="20261" r="26401" b="18394"/>
          <a:stretch/>
        </p:blipFill>
        <p:spPr>
          <a:xfrm>
            <a:off x="6040877" y="947490"/>
            <a:ext cx="2597464" cy="188716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123651" y="2834655"/>
            <a:ext cx="243191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00" dirty="0"/>
              <a:t>http://www.aaronswansonpt.com/basic-biomechanics-newtons-laws-of-motion/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77" y="3033792"/>
            <a:ext cx="1492558" cy="150021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009539" y="4534004"/>
            <a:ext cx="1555234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00" dirty="0"/>
              <a:t>http://www.physchem.co.za/OB11-mec/law3.htm</a:t>
            </a:r>
          </a:p>
        </p:txBody>
      </p:sp>
    </p:spTree>
    <p:extLst>
      <p:ext uri="{BB962C8B-B14F-4D97-AF65-F5344CB8AC3E}">
        <p14:creationId xmlns:p14="http://schemas.microsoft.com/office/powerpoint/2010/main" val="11595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idx="1"/>
          </p:nvPr>
        </p:nvSpPr>
        <p:spPr>
          <a:xfrm>
            <a:off x="1936041" y="0"/>
            <a:ext cx="5325996" cy="819899"/>
          </a:xfrm>
        </p:spPr>
        <p:txBody>
          <a:bodyPr/>
          <a:lstStyle/>
          <a:p>
            <a:pPr>
              <a:buNone/>
            </a:pPr>
            <a:r>
              <a:rPr lang="sk-SK" sz="2800" dirty="0">
                <a:solidFill>
                  <a:srgbClr val="0070C0"/>
                </a:solidFill>
              </a:rPr>
              <a:t>Aké fyzikálne </a:t>
            </a:r>
            <a:r>
              <a:rPr lang="sk-SK" sz="2800" dirty="0" smtClean="0">
                <a:solidFill>
                  <a:srgbClr val="0070C0"/>
                </a:solidFill>
              </a:rPr>
              <a:t>veličiny a zákony </a:t>
            </a:r>
            <a:r>
              <a:rPr lang="sk-SK" sz="2800" dirty="0">
                <a:solidFill>
                  <a:srgbClr val="0070C0"/>
                </a:solidFill>
              </a:rPr>
              <a:t>nás budú zaujímať pri riešení úlohy?</a:t>
            </a:r>
          </a:p>
        </p:txBody>
      </p:sp>
      <p:sp>
        <p:nvSpPr>
          <p:cNvPr id="3" name="Obdĺžnik 2"/>
          <p:cNvSpPr/>
          <p:nvPr/>
        </p:nvSpPr>
        <p:spPr>
          <a:xfrm>
            <a:off x="625034" y="929861"/>
            <a:ext cx="76899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Zákon zachovania energie:</a:t>
            </a:r>
            <a:r>
              <a:rPr lang="sk-SK" sz="2400" dirty="0" smtClean="0">
                <a:solidFill>
                  <a:srgbClr val="0070C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  <a:p>
            <a:r>
              <a:rPr lang="en" sz="2400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👉</a:t>
            </a:r>
            <a:r>
              <a:rPr lang="sk-SK" sz="2400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sk-SK" sz="24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vajíčko o hmotnosti </a:t>
            </a:r>
            <a:r>
              <a:rPr lang="sk-SK" sz="2400" dirty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m</a:t>
            </a:r>
            <a:r>
              <a:rPr lang="sk-SK" sz="24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má vo výške </a:t>
            </a:r>
            <a:r>
              <a:rPr lang="sk-SK" sz="2400" dirty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h</a:t>
            </a:r>
            <a:r>
              <a:rPr lang="sk-SK" sz="24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nad podlahou</a:t>
            </a:r>
          </a:p>
          <a:p>
            <a:r>
              <a:rPr lang="sk-SK" sz="24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 v homogénnom gravitačnom poli potenciálnu energiu</a:t>
            </a:r>
          </a:p>
          <a:p>
            <a:pPr algn="ctr"/>
            <a:endParaRPr lang="sk-SK" sz="2400" dirty="0" smtClean="0">
              <a:solidFill>
                <a:srgbClr val="3D4965"/>
              </a:solidFill>
              <a:latin typeface="Comic Sans MS" panose="030F0702030302020204" pitchFamily="66" charset="0"/>
              <a:ea typeface="Dosis"/>
              <a:cs typeface="Dosis"/>
              <a:sym typeface="Dosi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BlokTextu 3"/>
              <p:cNvSpPr txBox="1"/>
              <p:nvPr/>
            </p:nvSpPr>
            <p:spPr>
              <a:xfrm>
                <a:off x="3356102" y="2020352"/>
                <a:ext cx="2803268" cy="663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4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sz="4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sk-SK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k-SK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k-SK" sz="4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k-SK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sk-SK" sz="4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k-SK" sz="4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sk-SK" sz="4000" dirty="0"/>
              </a:p>
            </p:txBody>
          </p:sp>
        </mc:Choice>
        <mc:Fallback xmlns="">
          <p:sp>
            <p:nvSpPr>
              <p:cNvPr id="4" name="BlokText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102" y="2020352"/>
                <a:ext cx="2803268" cy="6631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625034" y="2625111"/>
            <a:ext cx="7689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👉</a:t>
            </a:r>
            <a:r>
              <a:rPr lang="sk-SK" sz="24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po uvoľnení sa </a:t>
            </a:r>
            <a:r>
              <a:rPr lang="sk-SK" sz="2400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E</a:t>
            </a:r>
            <a:r>
              <a:rPr lang="sk-SK" sz="2400" baseline="-25000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p</a:t>
            </a:r>
            <a:r>
              <a:rPr lang="sk-SK" sz="2400" baseline="-250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premieňa na kinetickú energiu</a:t>
            </a:r>
            <a:endParaRPr lang="sk-SK" sz="2400" baseline="-25000" dirty="0">
              <a:solidFill>
                <a:srgbClr val="3D4965"/>
              </a:solidFill>
              <a:latin typeface="Comic Sans MS" panose="030F0702030302020204" pitchFamily="66" charset="0"/>
              <a:ea typeface="Dosis"/>
              <a:cs typeface="Dosis"/>
              <a:sym typeface="Dosi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BlokTextu 3"/>
              <p:cNvSpPr txBox="1"/>
              <p:nvPr/>
            </p:nvSpPr>
            <p:spPr>
              <a:xfrm>
                <a:off x="3356102" y="2966200"/>
                <a:ext cx="2907527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4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sz="4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sk-SK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k-SK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k-SK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k-SK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k-SK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k-SK" sz="40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sk-SK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k-SK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k-SK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k-SK" sz="4000" dirty="0"/>
              </a:p>
            </p:txBody>
          </p:sp>
        </mc:Choice>
        <mc:Fallback xmlns="">
          <p:sp>
            <p:nvSpPr>
              <p:cNvPr id="8" name="BlokText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102" y="2966200"/>
                <a:ext cx="2907527" cy="11524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754076" y="4118695"/>
            <a:ext cx="460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👉</a:t>
            </a:r>
            <a:r>
              <a:rPr lang="sk-SK" sz="2400" dirty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pri dopade sa </a:t>
            </a:r>
            <a:r>
              <a:rPr lang="sk-SK" sz="2400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E</a:t>
            </a:r>
            <a:r>
              <a:rPr lang="sk-SK" sz="2400" baseline="-25000" dirty="0" err="1">
                <a:solidFill>
                  <a:schemeClr val="tx1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k</a:t>
            </a:r>
            <a:r>
              <a:rPr lang="sk-SK" sz="2400" baseline="-250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 </a:t>
            </a:r>
            <a:r>
              <a:rPr lang="sk-SK" sz="2400" dirty="0" smtClean="0">
                <a:solidFill>
                  <a:srgbClr val="3D4965"/>
                </a:solidFill>
                <a:latin typeface="Comic Sans MS" panose="030F0702030302020204" pitchFamily="66" charset="0"/>
                <a:ea typeface="Dosis"/>
                <a:cs typeface="Dosis"/>
                <a:sym typeface="Dosis"/>
              </a:rPr>
              <a:t>použije na</a:t>
            </a:r>
            <a:endParaRPr lang="sk-SK" sz="2400" baseline="-25000" dirty="0">
              <a:solidFill>
                <a:srgbClr val="3D4965"/>
              </a:solidFill>
              <a:latin typeface="Comic Sans MS" panose="030F0702030302020204" pitchFamily="66" charset="0"/>
              <a:ea typeface="Dosis"/>
              <a:cs typeface="Dosis"/>
              <a:sym typeface="Dosi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694402" y="4658074"/>
            <a:ext cx="1377300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00" dirty="0"/>
              <a:t>http://weheartit.com/entry/group/25705106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90" y="3071730"/>
            <a:ext cx="2115125" cy="15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748</Words>
  <Application>Microsoft Office PowerPoint</Application>
  <PresentationFormat>Prezentácia na obrazovke (16:9)</PresentationFormat>
  <Paragraphs>110</Paragraphs>
  <Slides>21</Slides>
  <Notes>21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7" baseType="lpstr">
      <vt:lpstr>Arial</vt:lpstr>
      <vt:lpstr>Sniglet</vt:lpstr>
      <vt:lpstr>Dosis</vt:lpstr>
      <vt:lpstr>Comic Sans MS</vt:lpstr>
      <vt:lpstr>Cambria Math</vt:lpstr>
      <vt:lpstr>Friar template</vt:lpstr>
      <vt:lpstr>Turnaj mladých fyzikov</vt:lpstr>
      <vt:lpstr>Zachráňte padajúce vajíčka</vt:lpstr>
      <vt:lpstr>Vynájdite sa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Čo budeme potrebovať?</vt:lpstr>
      <vt:lpstr>Čo budeme potrebovať?</vt:lpstr>
      <vt:lpstr>Aké vlastnosti a tvar má mať pasívne zariadenie?</vt:lpstr>
      <vt:lpstr>Ako to môže vyzerať?</vt:lpstr>
      <vt:lpstr>Prezentácia programu PowerPoint</vt:lpstr>
      <vt:lpstr>Prezentácia programu PowerPoint</vt:lpstr>
      <vt:lpstr>Prezentácia programu PowerPoint</vt:lpstr>
      <vt:lpstr>Prezentácia programu PowerPoint</vt:lpstr>
      <vt:lpstr>Čo nám môže pomôcť?</vt:lpstr>
      <vt:lpstr>Zdroje:</vt:lpstr>
      <vt:lpstr>Ďakujem za pozornosť!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Turnaj mladých fyzikov</dc:title>
  <cp:lastModifiedBy>Martin Plesch</cp:lastModifiedBy>
  <cp:revision>81</cp:revision>
  <dcterms:modified xsi:type="dcterms:W3CDTF">2016-11-16T12:36:11Z</dcterms:modified>
</cp:coreProperties>
</file>